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888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635631" y="3760656"/>
            <a:ext cx="24841200" cy="5130800"/>
          </a:xfrm>
          <a:prstGeom prst="roundRect">
            <a:avLst/>
          </a:prstGeom>
          <a:noFill/>
          <a:ln w="762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Wide-Dynamic-Range CMOS Image Sensor based on sensitivity-variable-type using Dual </a:t>
            </a:r>
            <a:r>
              <a:rPr lang="en-US" altLang="ko-KR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photodiode</a:t>
            </a:r>
          </a:p>
          <a:p>
            <a:pPr algn="ctr" latinLnBrk="0"/>
            <a:r>
              <a:rPr lang="en-US" altLang="ko-KR" sz="5400" dirty="0">
                <a:solidFill>
                  <a:schemeClr val="tx1"/>
                </a:solidFill>
              </a:rPr>
              <a:t>Jimin Lee</a:t>
            </a:r>
            <a:r>
              <a:rPr lang="en-US" altLang="ko-KR" sz="5400" baseline="30000" dirty="0">
                <a:solidFill>
                  <a:schemeClr val="tx1"/>
                </a:solidFill>
              </a:rPr>
              <a:t>1</a:t>
            </a:r>
            <a:r>
              <a:rPr lang="en-US" altLang="ko-KR" sz="5400" dirty="0">
                <a:solidFill>
                  <a:schemeClr val="tx1"/>
                </a:solidFill>
              </a:rPr>
              <a:t> and Jang-Kyoo </a:t>
            </a:r>
            <a:r>
              <a:rPr lang="en-US" altLang="ko-KR" sz="5400" dirty="0" smtClean="0">
                <a:solidFill>
                  <a:schemeClr val="tx1"/>
                </a:solidFill>
              </a:rPr>
              <a:t>Shin</a:t>
            </a:r>
            <a:r>
              <a:rPr lang="en-US" altLang="ko-KR" sz="5400" baseline="30000" dirty="0">
                <a:solidFill>
                  <a:schemeClr val="tx1"/>
                </a:solidFill>
              </a:rPr>
              <a:t>*</a:t>
            </a:r>
            <a:endParaRPr lang="ko-KR" altLang="ko-KR" sz="5400" dirty="0">
              <a:solidFill>
                <a:schemeClr val="tx1"/>
              </a:solidFill>
            </a:endParaRPr>
          </a:p>
          <a:p>
            <a:pPr algn="ctr" latinLnBrk="0"/>
            <a:r>
              <a:rPr lang="en-US" altLang="ko-KR" sz="5400" dirty="0">
                <a:solidFill>
                  <a:schemeClr val="tx1"/>
                </a:solidFill>
              </a:rPr>
              <a:t> Department of Electronic Engineering, </a:t>
            </a:r>
            <a:r>
              <a:rPr lang="en-US" altLang="ko-KR" sz="5400" dirty="0" err="1">
                <a:solidFill>
                  <a:schemeClr val="tx1"/>
                </a:solidFill>
              </a:rPr>
              <a:t>Kyungpook</a:t>
            </a:r>
            <a:r>
              <a:rPr lang="en-US" altLang="ko-KR" sz="5400" dirty="0">
                <a:solidFill>
                  <a:schemeClr val="tx1"/>
                </a:solidFill>
              </a:rPr>
              <a:t> National University</a:t>
            </a:r>
            <a:endParaRPr lang="ko-KR" altLang="ko-KR" sz="5400" dirty="0">
              <a:solidFill>
                <a:schemeClr val="tx1"/>
              </a:solidFill>
            </a:endParaRPr>
          </a:p>
          <a:p>
            <a:pPr algn="ctr" latinLnBrk="0"/>
            <a:r>
              <a:rPr lang="en-US" altLang="ko-KR" sz="5400" dirty="0">
                <a:solidFill>
                  <a:schemeClr val="tx1"/>
                </a:solidFill>
              </a:rPr>
              <a:t>E-mail : </a:t>
            </a:r>
            <a:r>
              <a:rPr lang="en-US" altLang="ko-KR" sz="5400" dirty="0" smtClean="0">
                <a:solidFill>
                  <a:schemeClr val="tx1"/>
                </a:solidFill>
              </a:rPr>
              <a:t>*</a:t>
            </a:r>
            <a:r>
              <a:rPr lang="en-US" altLang="ko-KR" sz="5400" dirty="0" smtClean="0">
                <a:solidFill>
                  <a:schemeClr val="tx1"/>
                </a:solidFill>
              </a:rPr>
              <a:t>jkshin</a:t>
            </a:r>
            <a:r>
              <a:rPr lang="en-US" altLang="ko-KR" sz="5400" dirty="0" smtClean="0">
                <a:solidFill>
                  <a:schemeClr val="tx1"/>
                </a:solidFill>
              </a:rPr>
              <a:t>@ee.knu.ac.kr</a:t>
            </a:r>
            <a:endParaRPr lang="ko-KR" altLang="ko-KR" sz="5400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0" name="한쪽 모서리가 잘린 사각형 19"/>
          <p:cNvSpPr/>
          <p:nvPr/>
        </p:nvSpPr>
        <p:spPr>
          <a:xfrm flipH="1">
            <a:off x="476783" y="9639300"/>
            <a:ext cx="13826400" cy="30746700"/>
          </a:xfrm>
          <a:prstGeom prst="snip1Rect">
            <a:avLst>
              <a:gd name="adj" fmla="val 5337"/>
            </a:avLst>
          </a:prstGeom>
          <a:noFill/>
          <a:ln w="69850">
            <a:solidFill>
              <a:srgbClr val="1B4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sp>
        <p:nvSpPr>
          <p:cNvPr id="21" name="직각 삼각형 20"/>
          <p:cNvSpPr>
            <a:spLocks noChangeAspect="1"/>
          </p:cNvSpPr>
          <p:nvPr/>
        </p:nvSpPr>
        <p:spPr>
          <a:xfrm rot="16200000">
            <a:off x="432256" y="9603871"/>
            <a:ext cx="792141" cy="792141"/>
          </a:xfrm>
          <a:prstGeom prst="rtTriangle">
            <a:avLst/>
          </a:prstGeom>
          <a:solidFill>
            <a:srgbClr val="1B4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grpSp>
        <p:nvGrpSpPr>
          <p:cNvPr id="2" name="그룹 1"/>
          <p:cNvGrpSpPr/>
          <p:nvPr/>
        </p:nvGrpSpPr>
        <p:grpSpPr>
          <a:xfrm>
            <a:off x="476784" y="3791321"/>
            <a:ext cx="29158895" cy="5146998"/>
            <a:chOff x="743484" y="18223786"/>
            <a:chExt cx="29158895" cy="5146998"/>
          </a:xfrm>
        </p:grpSpPr>
        <p:sp>
          <p:nvSpPr>
            <p:cNvPr id="22" name="직사각형 21"/>
            <p:cNvSpPr/>
            <p:nvPr/>
          </p:nvSpPr>
          <p:spPr>
            <a:xfrm>
              <a:off x="743484" y="18223786"/>
              <a:ext cx="29158895" cy="5146998"/>
            </a:xfrm>
            <a:prstGeom prst="rect">
              <a:avLst/>
            </a:pr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88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920346" y="18388054"/>
              <a:ext cx="28852024" cy="4814846"/>
            </a:xfrm>
            <a:prstGeom prst="rect">
              <a:avLst/>
            </a:pr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88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3068300" y="6057900"/>
            <a:ext cx="184731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15814383" y="9603870"/>
            <a:ext cx="13826400" cy="22105162"/>
          </a:xfrm>
          <a:prstGeom prst="snip1Rect">
            <a:avLst>
              <a:gd name="adj" fmla="val 5196"/>
            </a:avLst>
          </a:prstGeom>
          <a:noFill/>
          <a:ln w="69850">
            <a:solidFill>
              <a:srgbClr val="1B4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sp>
        <p:nvSpPr>
          <p:cNvPr id="27" name="직각 삼각형 26"/>
          <p:cNvSpPr>
            <a:spLocks noChangeAspect="1"/>
          </p:cNvSpPr>
          <p:nvPr/>
        </p:nvSpPr>
        <p:spPr>
          <a:xfrm rot="16200000">
            <a:off x="15769856" y="9568442"/>
            <a:ext cx="792141" cy="792141"/>
          </a:xfrm>
          <a:prstGeom prst="rtTriangle">
            <a:avLst/>
          </a:prstGeom>
          <a:solidFill>
            <a:srgbClr val="1B4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sp>
        <p:nvSpPr>
          <p:cNvPr id="35" name="TextBox 34"/>
          <p:cNvSpPr txBox="1"/>
          <p:nvPr/>
        </p:nvSpPr>
        <p:spPr>
          <a:xfrm>
            <a:off x="1357349" y="9513532"/>
            <a:ext cx="12622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Concept of the proposed CIS</a:t>
            </a:r>
            <a:endParaRPr lang="ko-KR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8325" y="10769107"/>
            <a:ext cx="1347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●   Different sensitivities using a metal shielding technique</a:t>
            </a:r>
            <a:endParaRPr lang="ko-KR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49"/>
          <p:cNvSpPr txBox="1">
            <a:spLocks noChangeArrowheads="1"/>
          </p:cNvSpPr>
          <p:nvPr/>
        </p:nvSpPr>
        <p:spPr bwMode="auto">
          <a:xfrm>
            <a:off x="1916782" y="14566352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38" name="TextBox 49"/>
          <p:cNvSpPr txBox="1">
            <a:spLocks noChangeArrowheads="1"/>
          </p:cNvSpPr>
          <p:nvPr/>
        </p:nvSpPr>
        <p:spPr bwMode="auto">
          <a:xfrm>
            <a:off x="8660706" y="14566352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pic>
        <p:nvPicPr>
          <p:cNvPr id="39" name="그림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397" y="11859507"/>
            <a:ext cx="5772661" cy="2706845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8129" y="11769802"/>
            <a:ext cx="5693045" cy="2706845"/>
          </a:xfrm>
          <a:prstGeom prst="rect">
            <a:avLst/>
          </a:prstGeom>
        </p:spPr>
      </p:pic>
      <p:sp>
        <p:nvSpPr>
          <p:cNvPr id="41" name="TextBox 49"/>
          <p:cNvSpPr txBox="1">
            <a:spLocks noChangeArrowheads="1"/>
          </p:cNvSpPr>
          <p:nvPr/>
        </p:nvSpPr>
        <p:spPr bwMode="auto">
          <a:xfrm>
            <a:off x="828325" y="15212683"/>
            <a:ext cx="13325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1 (a) and (b) show the sensitivity and the amount of light according to width of the metal shielding hole. 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3646" y="16538780"/>
            <a:ext cx="135193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 the conventional CMOS process, </a:t>
            </a:r>
            <a:r>
              <a:rPr lang="en-US" altLang="ko-KR" sz="36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microlens</a:t>
            </a:r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not generally integrated. Therefore, whole area of the photodiode is illuminated by the amount of light without light collection.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3646" y="18518029"/>
            <a:ext cx="13500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Sensitivity is affected by the amount of light on the photodiode region, which reduces the amount of light using metal shielding technique to reduce sensitivity.</a:t>
            </a:r>
          </a:p>
        </p:txBody>
      </p:sp>
      <p:grpSp>
        <p:nvGrpSpPr>
          <p:cNvPr id="47" name="그룹 46"/>
          <p:cNvGrpSpPr/>
          <p:nvPr/>
        </p:nvGrpSpPr>
        <p:grpSpPr>
          <a:xfrm>
            <a:off x="14995567" y="9603870"/>
            <a:ext cx="132184" cy="31315529"/>
            <a:chOff x="14995567" y="9603871"/>
            <a:chExt cx="142136" cy="23713468"/>
          </a:xfrm>
        </p:grpSpPr>
        <p:cxnSp>
          <p:nvCxnSpPr>
            <p:cNvPr id="45" name="직선 연결선 44"/>
            <p:cNvCxnSpPr/>
            <p:nvPr/>
          </p:nvCxnSpPr>
          <p:spPr>
            <a:xfrm flipH="1">
              <a:off x="14995567" y="9605120"/>
              <a:ext cx="32492" cy="23712219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H="1">
              <a:off x="15105211" y="9603871"/>
              <a:ext cx="32492" cy="23712219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8" name="그림 4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25" y="21683839"/>
            <a:ext cx="6179230" cy="607921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TextBox 48"/>
          <p:cNvSpPr txBox="1"/>
          <p:nvPr/>
        </p:nvSpPr>
        <p:spPr>
          <a:xfrm>
            <a:off x="828325" y="20973336"/>
            <a:ext cx="1347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●   </a:t>
            </a:r>
            <a:r>
              <a:rPr lang="en-US" altLang="ko-K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Comparator and switches</a:t>
            </a:r>
            <a:endParaRPr lang="ko-KR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그림 4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305" y="22973439"/>
            <a:ext cx="6332799" cy="470046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TextBox 50"/>
          <p:cNvSpPr txBox="1"/>
          <p:nvPr/>
        </p:nvSpPr>
        <p:spPr>
          <a:xfrm>
            <a:off x="672528" y="30419850"/>
            <a:ext cx="13500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</a:t>
            </a:r>
            <a:r>
              <a:rPr lang="en-US" altLang="ko-KR" sz="36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comparator and switches are the core of the proposed structure that output changes from the high- to the low-sensitivity photodiode before the high-sensitivity photodiode is saturated. </a:t>
            </a:r>
          </a:p>
        </p:txBody>
      </p:sp>
      <p:sp>
        <p:nvSpPr>
          <p:cNvPr id="52" name="TextBox 49"/>
          <p:cNvSpPr txBox="1">
            <a:spLocks noChangeArrowheads="1"/>
          </p:cNvSpPr>
          <p:nvPr/>
        </p:nvSpPr>
        <p:spPr bwMode="auto">
          <a:xfrm>
            <a:off x="653646" y="28416351"/>
            <a:ext cx="133258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(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Schematic of the switching circuit and two photodiodes with different sensitivity, and (b) expected operation of the pixel output voltage with the comparator output and the reference voltage.</a:t>
            </a:r>
          </a:p>
        </p:txBody>
      </p:sp>
      <p:pic>
        <p:nvPicPr>
          <p:cNvPr id="53" name="그림 5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54" y="33124832"/>
            <a:ext cx="8312088" cy="5867356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653645" y="39374047"/>
            <a:ext cx="13325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3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Block 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 of the proposed CIS.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770669" y="9511547"/>
            <a:ext cx="1241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Experiment results</a:t>
            </a:r>
            <a:endParaRPr lang="ko-KR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그림 55"/>
          <p:cNvPicPr/>
          <p:nvPr/>
        </p:nvPicPr>
        <p:blipFill>
          <a:blip r:embed="rId7"/>
          <a:stretch>
            <a:fillRect/>
          </a:stretch>
        </p:blipFill>
        <p:spPr>
          <a:xfrm>
            <a:off x="18177967" y="10770870"/>
            <a:ext cx="9099231" cy="5070252"/>
          </a:xfrm>
          <a:prstGeom prst="rect">
            <a:avLst/>
          </a:prstGeom>
        </p:spPr>
      </p:pic>
      <p:sp>
        <p:nvSpPr>
          <p:cNvPr id="57" name="TextBox 49"/>
          <p:cNvSpPr txBox="1">
            <a:spLocks noChangeArrowheads="1"/>
          </p:cNvSpPr>
          <p:nvPr/>
        </p:nvSpPr>
        <p:spPr bwMode="auto">
          <a:xfrm>
            <a:off x="16064669" y="15984073"/>
            <a:ext cx="13325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Chip image of the proposed CIS.</a:t>
            </a: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064669" y="16845245"/>
            <a:ext cx="6223831" cy="4821465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07537" y="16832349"/>
            <a:ext cx="6377063" cy="4404530"/>
          </a:xfrm>
          <a:prstGeom prst="rect">
            <a:avLst/>
          </a:prstGeom>
        </p:spPr>
      </p:pic>
      <p:pic>
        <p:nvPicPr>
          <p:cNvPr id="61" name="그림 60"/>
          <p:cNvPicPr/>
          <p:nvPr/>
        </p:nvPicPr>
        <p:blipFill>
          <a:blip r:embed="rId10"/>
          <a:stretch>
            <a:fillRect/>
          </a:stretch>
        </p:blipFill>
        <p:spPr>
          <a:xfrm>
            <a:off x="16064668" y="24591093"/>
            <a:ext cx="6468391" cy="5002770"/>
          </a:xfrm>
          <a:prstGeom prst="rect">
            <a:avLst/>
          </a:prstGeom>
        </p:spPr>
      </p:pic>
      <p:pic>
        <p:nvPicPr>
          <p:cNvPr id="62" name="그림 61"/>
          <p:cNvPicPr/>
          <p:nvPr/>
        </p:nvPicPr>
        <p:blipFill>
          <a:blip r:embed="rId11"/>
          <a:stretch>
            <a:fillRect/>
          </a:stretch>
        </p:blipFill>
        <p:spPr>
          <a:xfrm>
            <a:off x="22624420" y="24591093"/>
            <a:ext cx="6560180" cy="5002770"/>
          </a:xfrm>
          <a:prstGeom prst="rect">
            <a:avLst/>
          </a:prstGeom>
        </p:spPr>
      </p:pic>
      <p:sp>
        <p:nvSpPr>
          <p:cNvPr id="63" name="TextBox 49"/>
          <p:cNvSpPr txBox="1">
            <a:spLocks noChangeArrowheads="1"/>
          </p:cNvSpPr>
          <p:nvPr/>
        </p:nvSpPr>
        <p:spPr bwMode="auto">
          <a:xfrm>
            <a:off x="1916782" y="27726024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64" name="TextBox 49"/>
          <p:cNvSpPr txBox="1">
            <a:spLocks noChangeArrowheads="1"/>
          </p:cNvSpPr>
          <p:nvPr/>
        </p:nvSpPr>
        <p:spPr bwMode="auto">
          <a:xfrm>
            <a:off x="8660706" y="27726024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65" name="TextBox 49"/>
          <p:cNvSpPr txBox="1">
            <a:spLocks noChangeArrowheads="1"/>
          </p:cNvSpPr>
          <p:nvPr/>
        </p:nvSpPr>
        <p:spPr bwMode="auto">
          <a:xfrm>
            <a:off x="17407541" y="21683839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66" name="TextBox 49"/>
          <p:cNvSpPr txBox="1">
            <a:spLocks noChangeArrowheads="1"/>
          </p:cNvSpPr>
          <p:nvPr/>
        </p:nvSpPr>
        <p:spPr bwMode="auto">
          <a:xfrm>
            <a:off x="24151465" y="21683839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67" name="TextBox 49"/>
          <p:cNvSpPr txBox="1">
            <a:spLocks noChangeArrowheads="1"/>
          </p:cNvSpPr>
          <p:nvPr/>
        </p:nvSpPr>
        <p:spPr bwMode="auto">
          <a:xfrm>
            <a:off x="16064668" y="22442736"/>
            <a:ext cx="13325825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Experiment results of the proposed CIS depending on the V</a:t>
            </a:r>
            <a:r>
              <a:rPr lang="en-US" altLang="ko-KR" sz="3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(b) 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the sensitivity 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V</a:t>
            </a:r>
            <a:r>
              <a:rPr lang="en-US" altLang="ko-KR" sz="3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low</a:t>
            </a:r>
          </a:p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ight condition.</a:t>
            </a:r>
            <a:endParaRPr lang="en-US" altLang="ko-KR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49"/>
          <p:cNvSpPr txBox="1">
            <a:spLocks noChangeArrowheads="1"/>
          </p:cNvSpPr>
          <p:nvPr/>
        </p:nvSpPr>
        <p:spPr bwMode="auto">
          <a:xfrm>
            <a:off x="17407541" y="29729523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69" name="TextBox 49"/>
          <p:cNvSpPr txBox="1">
            <a:spLocks noChangeArrowheads="1"/>
          </p:cNvSpPr>
          <p:nvPr/>
        </p:nvSpPr>
        <p:spPr bwMode="auto">
          <a:xfrm>
            <a:off x="24151465" y="29729523"/>
            <a:ext cx="4387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70" name="TextBox 49"/>
          <p:cNvSpPr txBox="1">
            <a:spLocks noChangeArrowheads="1"/>
          </p:cNvSpPr>
          <p:nvPr/>
        </p:nvSpPr>
        <p:spPr bwMode="auto">
          <a:xfrm>
            <a:off x="16064668" y="30641449"/>
            <a:ext cx="13325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6</a:t>
            </a:r>
            <a:r>
              <a:rPr lang="en-US" altLang="ko-KR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Image 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proposed CIS when V</a:t>
            </a:r>
            <a:r>
              <a:rPr lang="en-US" altLang="ko-KR" sz="3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en-US" altLang="ko-KR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(a) 2.3 V, and (b) 0.45 V.</a:t>
            </a:r>
          </a:p>
        </p:txBody>
      </p:sp>
      <p:sp>
        <p:nvSpPr>
          <p:cNvPr id="71" name="한쪽 모서리가 잘린 사각형 70"/>
          <p:cNvSpPr/>
          <p:nvPr/>
        </p:nvSpPr>
        <p:spPr>
          <a:xfrm flipH="1">
            <a:off x="15814383" y="32567888"/>
            <a:ext cx="13826400" cy="7818112"/>
          </a:xfrm>
          <a:prstGeom prst="snip1Rect">
            <a:avLst>
              <a:gd name="adj" fmla="val 9346"/>
            </a:avLst>
          </a:prstGeom>
          <a:noFill/>
          <a:ln w="69850">
            <a:solidFill>
              <a:srgbClr val="1B4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sp>
        <p:nvSpPr>
          <p:cNvPr id="72" name="직각 삼각형 71"/>
          <p:cNvSpPr>
            <a:spLocks noChangeAspect="1"/>
          </p:cNvSpPr>
          <p:nvPr/>
        </p:nvSpPr>
        <p:spPr>
          <a:xfrm rot="16200000">
            <a:off x="15769856" y="32532460"/>
            <a:ext cx="792141" cy="792141"/>
          </a:xfrm>
          <a:prstGeom prst="rtTriangle">
            <a:avLst/>
          </a:prstGeom>
          <a:solidFill>
            <a:srgbClr val="1B4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88"/>
          </a:p>
        </p:txBody>
      </p:sp>
      <p:sp>
        <p:nvSpPr>
          <p:cNvPr id="73" name="TextBox 72"/>
          <p:cNvSpPr txBox="1"/>
          <p:nvPr/>
        </p:nvSpPr>
        <p:spPr>
          <a:xfrm>
            <a:off x="16770669" y="32485058"/>
            <a:ext cx="1241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ko-KR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064668" y="33841299"/>
            <a:ext cx="135710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36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CIS has an advantage to selectively use between the output of high-sensitivity photodiode and low-sensitivity photodiode depending on the illumination condition with controlling V</a:t>
            </a:r>
            <a:r>
              <a:rPr lang="en-US" altLang="ko-KR" sz="3600" b="1" baseline="-25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064668" y="36750798"/>
            <a:ext cx="135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proposed CIS has a higher processing speed without complex digital signal processing (DSP) circuit.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6064668" y="38569005"/>
            <a:ext cx="135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It is confirmed that dynamic range of the proposed CIS is extended compared to the conventional CIS. 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370</Words>
  <Application>Microsoft Office PowerPoint</Application>
  <PresentationFormat>사용자 지정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굴림</vt:lpstr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Kim Sang-Hwan</cp:lastModifiedBy>
  <cp:revision>23</cp:revision>
  <dcterms:created xsi:type="dcterms:W3CDTF">2018-03-08T06:02:33Z</dcterms:created>
  <dcterms:modified xsi:type="dcterms:W3CDTF">2018-05-04T05:08:00Z</dcterms:modified>
</cp:coreProperties>
</file>