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275213" cy="42803763"/>
  <p:notesSz cx="6858000" cy="9144000"/>
  <p:defaultTextStyle>
    <a:defPPr>
      <a:defRPr lang="ko-KR"/>
    </a:defPPr>
    <a:lvl1pPr marL="0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1pPr>
    <a:lvl2pPr marL="1753865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2pPr>
    <a:lvl3pPr marL="3507730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3pPr>
    <a:lvl4pPr marL="5261595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4pPr>
    <a:lvl5pPr marL="7015460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5pPr>
    <a:lvl6pPr marL="8769325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6pPr>
    <a:lvl7pPr marL="10523190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7pPr>
    <a:lvl8pPr marL="12277054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8pPr>
    <a:lvl9pPr marL="14030919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8" autoAdjust="0"/>
    <p:restoredTop sz="94660"/>
  </p:normalViewPr>
  <p:slideViewPr>
    <p:cSldViewPr snapToGrid="0">
      <p:cViewPr>
        <p:scale>
          <a:sx n="33" d="100"/>
          <a:sy n="33" d="100"/>
        </p:scale>
        <p:origin x="888" y="-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0CB4E-6FA7-43A9-8C9F-DD0C6E95B116}" type="datetimeFigureOut">
              <a:rPr lang="ko-KR" altLang="en-US" smtClean="0"/>
              <a:t>2018-05-04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5E340-21E0-402F-8489-5A9DC846A58E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5" name="그림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99"/>
            <a:ext cx="30276413" cy="42802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927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0CB4E-6FA7-43A9-8C9F-DD0C6E95B116}" type="datetimeFigureOut">
              <a:rPr lang="ko-KR" altLang="en-US" smtClean="0"/>
              <a:t>2018-05-04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5E340-21E0-402F-8489-5A9DC846A58E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7" name="그림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99"/>
            <a:ext cx="30276413" cy="42802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792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3027487" rtl="0" eaLnBrk="1" latinLnBrk="1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1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모서리가 둥근 직사각형 4"/>
          <p:cNvSpPr/>
          <p:nvPr/>
        </p:nvSpPr>
        <p:spPr>
          <a:xfrm>
            <a:off x="2635631" y="3760656"/>
            <a:ext cx="24841200" cy="5130800"/>
          </a:xfrm>
          <a:prstGeom prst="roundRect">
            <a:avLst/>
          </a:prstGeom>
          <a:noFill/>
          <a:ln w="762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altLang="ko-KR" b="1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A Wide-Dynamic-Range CMOS Image Sensor based on sensitivity-variable-type using Dual </a:t>
            </a:r>
            <a:r>
              <a:rPr lang="en-US" altLang="ko-KR" b="1" dirty="0" smtClean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photodiode</a:t>
            </a:r>
          </a:p>
          <a:p>
            <a:pPr algn="ctr" latinLnBrk="0"/>
            <a:r>
              <a:rPr lang="en-US" altLang="ko-KR" sz="5400" dirty="0">
                <a:solidFill>
                  <a:schemeClr val="tx1"/>
                </a:solidFill>
              </a:rPr>
              <a:t>Jimin Lee</a:t>
            </a:r>
            <a:r>
              <a:rPr lang="en-US" altLang="ko-KR" sz="5400" baseline="30000" dirty="0">
                <a:solidFill>
                  <a:schemeClr val="tx1"/>
                </a:solidFill>
              </a:rPr>
              <a:t>1</a:t>
            </a:r>
            <a:r>
              <a:rPr lang="en-US" altLang="ko-KR" sz="5400" dirty="0">
                <a:solidFill>
                  <a:schemeClr val="tx1"/>
                </a:solidFill>
              </a:rPr>
              <a:t> and Jang-Kyoo </a:t>
            </a:r>
            <a:r>
              <a:rPr lang="en-US" altLang="ko-KR" sz="5400" dirty="0" smtClean="0">
                <a:solidFill>
                  <a:schemeClr val="tx1"/>
                </a:solidFill>
              </a:rPr>
              <a:t>Shin</a:t>
            </a:r>
            <a:r>
              <a:rPr lang="en-US" altLang="ko-KR" sz="5400" baseline="30000" dirty="0">
                <a:solidFill>
                  <a:schemeClr val="tx1"/>
                </a:solidFill>
              </a:rPr>
              <a:t>*</a:t>
            </a:r>
            <a:endParaRPr lang="ko-KR" altLang="ko-KR" sz="5400" dirty="0">
              <a:solidFill>
                <a:schemeClr val="tx1"/>
              </a:solidFill>
            </a:endParaRPr>
          </a:p>
          <a:p>
            <a:pPr algn="ctr" latinLnBrk="0"/>
            <a:r>
              <a:rPr lang="en-US" altLang="ko-KR" sz="5400" dirty="0">
                <a:solidFill>
                  <a:schemeClr val="tx1"/>
                </a:solidFill>
              </a:rPr>
              <a:t> Department of Electronic Engineering, </a:t>
            </a:r>
            <a:r>
              <a:rPr lang="en-US" altLang="ko-KR" sz="5400" dirty="0" err="1">
                <a:solidFill>
                  <a:schemeClr val="tx1"/>
                </a:solidFill>
              </a:rPr>
              <a:t>Kyungpook</a:t>
            </a:r>
            <a:r>
              <a:rPr lang="en-US" altLang="ko-KR" sz="5400" dirty="0">
                <a:solidFill>
                  <a:schemeClr val="tx1"/>
                </a:solidFill>
              </a:rPr>
              <a:t> National University</a:t>
            </a:r>
            <a:endParaRPr lang="ko-KR" altLang="ko-KR" sz="5400" dirty="0">
              <a:solidFill>
                <a:schemeClr val="tx1"/>
              </a:solidFill>
            </a:endParaRPr>
          </a:p>
          <a:p>
            <a:pPr algn="ctr" latinLnBrk="0"/>
            <a:r>
              <a:rPr lang="en-US" altLang="ko-KR" sz="5400" dirty="0">
                <a:solidFill>
                  <a:schemeClr val="tx1"/>
                </a:solidFill>
              </a:rPr>
              <a:t>E-mail : </a:t>
            </a:r>
            <a:r>
              <a:rPr lang="en-US" altLang="ko-KR" sz="5400" dirty="0" smtClean="0">
                <a:solidFill>
                  <a:schemeClr val="tx1"/>
                </a:solidFill>
              </a:rPr>
              <a:t>*</a:t>
            </a:r>
            <a:r>
              <a:rPr lang="en-US" altLang="ko-KR" sz="5400" dirty="0" smtClean="0">
                <a:solidFill>
                  <a:schemeClr val="tx1"/>
                </a:solidFill>
              </a:rPr>
              <a:t>jkshin</a:t>
            </a:r>
            <a:r>
              <a:rPr lang="en-US" altLang="ko-KR" sz="5400" dirty="0" smtClean="0">
                <a:solidFill>
                  <a:schemeClr val="tx1"/>
                </a:solidFill>
              </a:rPr>
              <a:t>@ee.knu.ac.kr</a:t>
            </a:r>
            <a:endParaRPr lang="ko-KR" altLang="ko-KR" sz="5400" dirty="0">
              <a:solidFill>
                <a:schemeClr val="tx1"/>
              </a:solidFill>
            </a:endParaRPr>
          </a:p>
          <a:p>
            <a:pPr algn="ctr"/>
            <a:endParaRPr lang="en-US" altLang="ko-KR" dirty="0" smtClean="0">
              <a:ln w="28575">
                <a:noFill/>
                <a:prstDash val="dash"/>
              </a:ln>
              <a:solidFill>
                <a:schemeClr val="tx1"/>
              </a:solidFill>
            </a:endParaRPr>
          </a:p>
          <a:p>
            <a:pPr algn="ctr"/>
            <a:endParaRPr lang="ko-KR" altLang="en-US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</p:txBody>
      </p:sp>
      <p:sp>
        <p:nvSpPr>
          <p:cNvPr id="20" name="한쪽 모서리가 잘린 사각형 19"/>
          <p:cNvSpPr/>
          <p:nvPr/>
        </p:nvSpPr>
        <p:spPr>
          <a:xfrm flipH="1">
            <a:off x="476783" y="9639300"/>
            <a:ext cx="13826400" cy="30746700"/>
          </a:xfrm>
          <a:prstGeom prst="snip1Rect">
            <a:avLst>
              <a:gd name="adj" fmla="val 5337"/>
            </a:avLst>
          </a:prstGeom>
          <a:noFill/>
          <a:ln w="69850">
            <a:solidFill>
              <a:srgbClr val="1B43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88"/>
          </a:p>
        </p:txBody>
      </p:sp>
      <p:sp>
        <p:nvSpPr>
          <p:cNvPr id="21" name="직각 삼각형 20"/>
          <p:cNvSpPr>
            <a:spLocks noChangeAspect="1"/>
          </p:cNvSpPr>
          <p:nvPr/>
        </p:nvSpPr>
        <p:spPr>
          <a:xfrm rot="16200000">
            <a:off x="432256" y="9603871"/>
            <a:ext cx="792141" cy="792141"/>
          </a:xfrm>
          <a:prstGeom prst="rtTriangle">
            <a:avLst/>
          </a:prstGeom>
          <a:solidFill>
            <a:srgbClr val="1B43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88"/>
          </a:p>
        </p:txBody>
      </p:sp>
      <p:grpSp>
        <p:nvGrpSpPr>
          <p:cNvPr id="2" name="그룹 1"/>
          <p:cNvGrpSpPr/>
          <p:nvPr/>
        </p:nvGrpSpPr>
        <p:grpSpPr>
          <a:xfrm>
            <a:off x="476784" y="3791321"/>
            <a:ext cx="29158895" cy="5146998"/>
            <a:chOff x="743484" y="18223786"/>
            <a:chExt cx="29158895" cy="5146998"/>
          </a:xfrm>
        </p:grpSpPr>
        <p:sp>
          <p:nvSpPr>
            <p:cNvPr id="22" name="직사각형 21"/>
            <p:cNvSpPr/>
            <p:nvPr/>
          </p:nvSpPr>
          <p:spPr>
            <a:xfrm>
              <a:off x="743484" y="18223786"/>
              <a:ext cx="29158895" cy="5146998"/>
            </a:xfrm>
            <a:prstGeom prst="rect">
              <a:avLst/>
            </a:prstGeom>
            <a:noFill/>
            <a:ln w="571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88"/>
            </a:p>
          </p:txBody>
        </p:sp>
        <p:sp>
          <p:nvSpPr>
            <p:cNvPr id="23" name="직사각형 22"/>
            <p:cNvSpPr/>
            <p:nvPr/>
          </p:nvSpPr>
          <p:spPr>
            <a:xfrm>
              <a:off x="920346" y="18388054"/>
              <a:ext cx="28852024" cy="4814846"/>
            </a:xfrm>
            <a:prstGeom prst="rect">
              <a:avLst/>
            </a:prstGeom>
            <a:noFill/>
            <a:ln w="571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88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3068300" y="6057900"/>
            <a:ext cx="184731" cy="11549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 dirty="0"/>
          </a:p>
        </p:txBody>
      </p:sp>
      <p:sp>
        <p:nvSpPr>
          <p:cNvPr id="26" name="한쪽 모서리가 잘린 사각형 25"/>
          <p:cNvSpPr/>
          <p:nvPr/>
        </p:nvSpPr>
        <p:spPr>
          <a:xfrm flipH="1">
            <a:off x="15814383" y="9603870"/>
            <a:ext cx="13826400" cy="22105162"/>
          </a:xfrm>
          <a:prstGeom prst="snip1Rect">
            <a:avLst>
              <a:gd name="adj" fmla="val 5196"/>
            </a:avLst>
          </a:prstGeom>
          <a:noFill/>
          <a:ln w="69850">
            <a:solidFill>
              <a:srgbClr val="1B43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88"/>
          </a:p>
        </p:txBody>
      </p:sp>
      <p:sp>
        <p:nvSpPr>
          <p:cNvPr id="27" name="직각 삼각형 26"/>
          <p:cNvSpPr>
            <a:spLocks noChangeAspect="1"/>
          </p:cNvSpPr>
          <p:nvPr/>
        </p:nvSpPr>
        <p:spPr>
          <a:xfrm rot="16200000">
            <a:off x="15769856" y="9568442"/>
            <a:ext cx="792141" cy="792141"/>
          </a:xfrm>
          <a:prstGeom prst="rtTriangle">
            <a:avLst/>
          </a:prstGeom>
          <a:solidFill>
            <a:srgbClr val="1B43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88"/>
          </a:p>
        </p:txBody>
      </p:sp>
      <p:sp>
        <p:nvSpPr>
          <p:cNvPr id="35" name="TextBox 34"/>
          <p:cNvSpPr txBox="1"/>
          <p:nvPr/>
        </p:nvSpPr>
        <p:spPr>
          <a:xfrm>
            <a:off x="1357349" y="9513532"/>
            <a:ext cx="126221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Concept of the proposed CIS</a:t>
            </a:r>
            <a:endParaRPr lang="ko-KR" alt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828325" y="10769107"/>
            <a:ext cx="134748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latin typeface="Arial" panose="020B0604020202020204" pitchFamily="34" charset="0"/>
                <a:cs typeface="Arial" panose="020B0604020202020204" pitchFamily="34" charset="0"/>
              </a:rPr>
              <a:t>●   Different sensitivities using a metal shielding technique</a:t>
            </a:r>
            <a:endParaRPr lang="ko-KR" alt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49"/>
          <p:cNvSpPr txBox="1">
            <a:spLocks noChangeArrowheads="1"/>
          </p:cNvSpPr>
          <p:nvPr/>
        </p:nvSpPr>
        <p:spPr bwMode="auto">
          <a:xfrm>
            <a:off x="1916782" y="14566352"/>
            <a:ext cx="438789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917575" latinLnBrk="1">
              <a:spcBef>
                <a:spcPct val="20000"/>
              </a:spcBef>
              <a:buChar char="•"/>
              <a:defRPr kumimoji="1" sz="16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defTabSz="917575" latinLnBrk="1">
              <a:spcBef>
                <a:spcPct val="20000"/>
              </a:spcBef>
              <a:buChar char="–"/>
              <a:defRPr kumimoji="1" sz="14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defTabSz="917575" latinLnBrk="1">
              <a:spcBef>
                <a:spcPct val="20000"/>
              </a:spcBef>
              <a:buChar char="•"/>
              <a:defRPr kumimoji="1" sz="1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defTabSz="917575" latinLnBrk="1">
              <a:spcBef>
                <a:spcPct val="20000"/>
              </a:spcBef>
              <a:buChar char="–"/>
              <a:defRPr kumimoji="1" sz="10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defTabSz="917575" latinLnBrk="1">
              <a:spcBef>
                <a:spcPct val="20000"/>
              </a:spcBef>
              <a:buChar char="»"/>
              <a:defRPr kumimoji="1" sz="10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defTabSz="917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0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defTabSz="917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0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defTabSz="917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0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defTabSz="917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0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20000"/>
              </a:spcAft>
              <a:buFontTx/>
              <a:buNone/>
            </a:pPr>
            <a:r>
              <a:rPr lang="en-US" altLang="ko-KR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(a)</a:t>
            </a:r>
          </a:p>
        </p:txBody>
      </p:sp>
      <p:sp>
        <p:nvSpPr>
          <p:cNvPr id="38" name="TextBox 49"/>
          <p:cNvSpPr txBox="1">
            <a:spLocks noChangeArrowheads="1"/>
          </p:cNvSpPr>
          <p:nvPr/>
        </p:nvSpPr>
        <p:spPr bwMode="auto">
          <a:xfrm>
            <a:off x="8660706" y="14566352"/>
            <a:ext cx="438789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917575" latinLnBrk="1">
              <a:spcBef>
                <a:spcPct val="20000"/>
              </a:spcBef>
              <a:buChar char="•"/>
              <a:defRPr kumimoji="1" sz="16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defTabSz="917575" latinLnBrk="1">
              <a:spcBef>
                <a:spcPct val="20000"/>
              </a:spcBef>
              <a:buChar char="–"/>
              <a:defRPr kumimoji="1" sz="14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defTabSz="917575" latinLnBrk="1">
              <a:spcBef>
                <a:spcPct val="20000"/>
              </a:spcBef>
              <a:buChar char="•"/>
              <a:defRPr kumimoji="1" sz="1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defTabSz="917575" latinLnBrk="1">
              <a:spcBef>
                <a:spcPct val="20000"/>
              </a:spcBef>
              <a:buChar char="–"/>
              <a:defRPr kumimoji="1" sz="10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defTabSz="917575" latinLnBrk="1">
              <a:spcBef>
                <a:spcPct val="20000"/>
              </a:spcBef>
              <a:buChar char="»"/>
              <a:defRPr kumimoji="1" sz="10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defTabSz="917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0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defTabSz="917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0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defTabSz="917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0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defTabSz="917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0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20000"/>
              </a:spcAft>
              <a:buFontTx/>
              <a:buNone/>
            </a:pPr>
            <a:r>
              <a:rPr lang="en-US" altLang="ko-KR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(b)</a:t>
            </a:r>
          </a:p>
        </p:txBody>
      </p:sp>
      <p:pic>
        <p:nvPicPr>
          <p:cNvPr id="39" name="그림 3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4397" y="11859507"/>
            <a:ext cx="5772661" cy="2706845"/>
          </a:xfrm>
          <a:prstGeom prst="rect">
            <a:avLst/>
          </a:prstGeom>
        </p:spPr>
      </p:pic>
      <p:pic>
        <p:nvPicPr>
          <p:cNvPr id="40" name="그림 3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8129" y="11769802"/>
            <a:ext cx="5693045" cy="2706845"/>
          </a:xfrm>
          <a:prstGeom prst="rect">
            <a:avLst/>
          </a:prstGeom>
        </p:spPr>
      </p:pic>
      <p:sp>
        <p:nvSpPr>
          <p:cNvPr id="41" name="TextBox 49"/>
          <p:cNvSpPr txBox="1">
            <a:spLocks noChangeArrowheads="1"/>
          </p:cNvSpPr>
          <p:nvPr/>
        </p:nvSpPr>
        <p:spPr bwMode="auto">
          <a:xfrm>
            <a:off x="828325" y="15212683"/>
            <a:ext cx="1332582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917575" latinLnBrk="1">
              <a:spcBef>
                <a:spcPct val="20000"/>
              </a:spcBef>
              <a:buChar char="•"/>
              <a:defRPr kumimoji="1" sz="16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defTabSz="917575" latinLnBrk="1">
              <a:spcBef>
                <a:spcPct val="20000"/>
              </a:spcBef>
              <a:buChar char="–"/>
              <a:defRPr kumimoji="1" sz="14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defTabSz="917575" latinLnBrk="1">
              <a:spcBef>
                <a:spcPct val="20000"/>
              </a:spcBef>
              <a:buChar char="•"/>
              <a:defRPr kumimoji="1" sz="1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defTabSz="917575" latinLnBrk="1">
              <a:spcBef>
                <a:spcPct val="20000"/>
              </a:spcBef>
              <a:buChar char="–"/>
              <a:defRPr kumimoji="1" sz="10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defTabSz="917575" latinLnBrk="1">
              <a:spcBef>
                <a:spcPct val="20000"/>
              </a:spcBef>
              <a:buChar char="»"/>
              <a:defRPr kumimoji="1" sz="10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defTabSz="917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0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defTabSz="917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0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defTabSz="917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0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defTabSz="917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0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just" eaLnBrk="1" hangingPunct="1">
              <a:spcBef>
                <a:spcPct val="0"/>
              </a:spcBef>
              <a:spcAft>
                <a:spcPct val="20000"/>
              </a:spcAft>
              <a:buFontTx/>
              <a:buNone/>
            </a:pPr>
            <a:r>
              <a:rPr lang="en-US" altLang="ko-KR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Fig. 1 (a) and (b) show the sensitivity and the amount of light according to width of the metal shielding hole.  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53646" y="16538780"/>
            <a:ext cx="1351938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ko-KR" sz="3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In the conventional CMOS process, </a:t>
            </a:r>
            <a:r>
              <a:rPr lang="en-US" altLang="ko-KR" sz="3600" b="1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microlens</a:t>
            </a:r>
            <a:r>
              <a:rPr lang="en-US" altLang="ko-KR" sz="3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not generally integrated. Therefore, whole area of the photodiode is illuminated by the amount of light without light collection.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53646" y="18518029"/>
            <a:ext cx="135005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ko-KR" sz="3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Sensitivity is affected by the amount of light on the photodiode region, which reduces the amount of light using metal shielding technique to reduce sensitivity.</a:t>
            </a:r>
          </a:p>
        </p:txBody>
      </p:sp>
      <p:grpSp>
        <p:nvGrpSpPr>
          <p:cNvPr id="47" name="그룹 46"/>
          <p:cNvGrpSpPr/>
          <p:nvPr/>
        </p:nvGrpSpPr>
        <p:grpSpPr>
          <a:xfrm>
            <a:off x="14995567" y="9603870"/>
            <a:ext cx="132184" cy="31315529"/>
            <a:chOff x="14995567" y="9603871"/>
            <a:chExt cx="142136" cy="23713468"/>
          </a:xfrm>
        </p:grpSpPr>
        <p:cxnSp>
          <p:nvCxnSpPr>
            <p:cNvPr id="45" name="직선 연결선 44"/>
            <p:cNvCxnSpPr/>
            <p:nvPr/>
          </p:nvCxnSpPr>
          <p:spPr>
            <a:xfrm flipH="1">
              <a:off x="14995567" y="9605120"/>
              <a:ext cx="32492" cy="23712219"/>
            </a:xfrm>
            <a:prstGeom prst="line">
              <a:avLst/>
            </a:prstGeom>
            <a:ln w="5715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직선 연결선 45"/>
            <p:cNvCxnSpPr/>
            <p:nvPr/>
          </p:nvCxnSpPr>
          <p:spPr>
            <a:xfrm flipH="1">
              <a:off x="15105211" y="9603871"/>
              <a:ext cx="32492" cy="23712219"/>
            </a:xfrm>
            <a:prstGeom prst="line">
              <a:avLst/>
            </a:prstGeom>
            <a:ln w="5715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8" name="그림 47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325" y="21683839"/>
            <a:ext cx="6179230" cy="6079219"/>
          </a:xfrm>
          <a:prstGeom prst="rect">
            <a:avLst/>
          </a:prstGeom>
          <a:noFill/>
          <a:ln>
            <a:noFill/>
          </a:ln>
        </p:spPr>
      </p:pic>
      <p:sp>
        <p:nvSpPr>
          <p:cNvPr id="49" name="TextBox 48"/>
          <p:cNvSpPr txBox="1"/>
          <p:nvPr/>
        </p:nvSpPr>
        <p:spPr>
          <a:xfrm>
            <a:off x="828325" y="20973336"/>
            <a:ext cx="134748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latin typeface="Arial" panose="020B0604020202020204" pitchFamily="34" charset="0"/>
                <a:cs typeface="Arial" panose="020B0604020202020204" pitchFamily="34" charset="0"/>
              </a:rPr>
              <a:t>●   </a:t>
            </a:r>
            <a:r>
              <a:rPr lang="en-US" altLang="ko-K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Comparator and switches</a:t>
            </a:r>
            <a:endParaRPr lang="ko-KR" alt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0" name="그림 49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9305" y="22973439"/>
            <a:ext cx="6332799" cy="4700467"/>
          </a:xfrm>
          <a:prstGeom prst="rect">
            <a:avLst/>
          </a:prstGeom>
          <a:noFill/>
          <a:ln>
            <a:noFill/>
          </a:ln>
        </p:spPr>
      </p:pic>
      <p:sp>
        <p:nvSpPr>
          <p:cNvPr id="51" name="TextBox 50"/>
          <p:cNvSpPr txBox="1"/>
          <p:nvPr/>
        </p:nvSpPr>
        <p:spPr>
          <a:xfrm>
            <a:off x="672528" y="30419850"/>
            <a:ext cx="135005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ko-KR" sz="3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T</a:t>
            </a:r>
            <a:r>
              <a:rPr lang="en-US" altLang="ko-KR" sz="36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</a:t>
            </a:r>
            <a:r>
              <a:rPr lang="en-US" altLang="ko-KR" sz="3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comparator and switches are the core of the proposed structure that output changes from the high- to the low-sensitivity photodiode before the high-sensitivity photodiode is saturated. </a:t>
            </a:r>
          </a:p>
        </p:txBody>
      </p:sp>
      <p:sp>
        <p:nvSpPr>
          <p:cNvPr id="52" name="TextBox 49"/>
          <p:cNvSpPr txBox="1">
            <a:spLocks noChangeArrowheads="1"/>
          </p:cNvSpPr>
          <p:nvPr/>
        </p:nvSpPr>
        <p:spPr bwMode="auto">
          <a:xfrm>
            <a:off x="653646" y="28416351"/>
            <a:ext cx="13325825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917575" latinLnBrk="1">
              <a:spcBef>
                <a:spcPct val="20000"/>
              </a:spcBef>
              <a:buChar char="•"/>
              <a:defRPr kumimoji="1" sz="16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defTabSz="917575" latinLnBrk="1">
              <a:spcBef>
                <a:spcPct val="20000"/>
              </a:spcBef>
              <a:buChar char="–"/>
              <a:defRPr kumimoji="1" sz="14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defTabSz="917575" latinLnBrk="1">
              <a:spcBef>
                <a:spcPct val="20000"/>
              </a:spcBef>
              <a:buChar char="•"/>
              <a:defRPr kumimoji="1" sz="1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defTabSz="917575" latinLnBrk="1">
              <a:spcBef>
                <a:spcPct val="20000"/>
              </a:spcBef>
              <a:buChar char="–"/>
              <a:defRPr kumimoji="1" sz="10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defTabSz="917575" latinLnBrk="1">
              <a:spcBef>
                <a:spcPct val="20000"/>
              </a:spcBef>
              <a:buChar char="»"/>
              <a:defRPr kumimoji="1" sz="10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defTabSz="917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0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defTabSz="917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0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defTabSz="917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0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defTabSz="917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0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just">
              <a:spcBef>
                <a:spcPct val="0"/>
              </a:spcBef>
              <a:spcAft>
                <a:spcPct val="20000"/>
              </a:spcAft>
              <a:buNone/>
            </a:pPr>
            <a:r>
              <a:rPr lang="en-US" altLang="ko-KR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Fig. </a:t>
            </a:r>
            <a:r>
              <a:rPr lang="en-US" altLang="ko-KR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(</a:t>
            </a:r>
            <a:r>
              <a:rPr lang="en-US" altLang="ko-KR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Schematic of the switching circuit and two photodiodes with different sensitivity, and (b) expected operation of the pixel output voltage with the comparator output and the reference voltage.</a:t>
            </a:r>
          </a:p>
        </p:txBody>
      </p:sp>
      <p:pic>
        <p:nvPicPr>
          <p:cNvPr id="53" name="그림 52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7854" y="33124832"/>
            <a:ext cx="8312088" cy="5867356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TextBox 49"/>
          <p:cNvSpPr txBox="1">
            <a:spLocks noChangeArrowheads="1"/>
          </p:cNvSpPr>
          <p:nvPr/>
        </p:nvSpPr>
        <p:spPr bwMode="auto">
          <a:xfrm>
            <a:off x="653645" y="39374047"/>
            <a:ext cx="133258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917575" latinLnBrk="1">
              <a:spcBef>
                <a:spcPct val="20000"/>
              </a:spcBef>
              <a:buChar char="•"/>
              <a:defRPr kumimoji="1" sz="16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defTabSz="917575" latinLnBrk="1">
              <a:spcBef>
                <a:spcPct val="20000"/>
              </a:spcBef>
              <a:buChar char="–"/>
              <a:defRPr kumimoji="1" sz="14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defTabSz="917575" latinLnBrk="1">
              <a:spcBef>
                <a:spcPct val="20000"/>
              </a:spcBef>
              <a:buChar char="•"/>
              <a:defRPr kumimoji="1" sz="1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defTabSz="917575" latinLnBrk="1">
              <a:spcBef>
                <a:spcPct val="20000"/>
              </a:spcBef>
              <a:buChar char="–"/>
              <a:defRPr kumimoji="1" sz="10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defTabSz="917575" latinLnBrk="1">
              <a:spcBef>
                <a:spcPct val="20000"/>
              </a:spcBef>
              <a:buChar char="»"/>
              <a:defRPr kumimoji="1" sz="10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defTabSz="917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0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defTabSz="917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0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defTabSz="917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0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defTabSz="917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0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just">
              <a:spcBef>
                <a:spcPct val="0"/>
              </a:spcBef>
              <a:spcAft>
                <a:spcPct val="20000"/>
              </a:spcAft>
              <a:buNone/>
            </a:pPr>
            <a:r>
              <a:rPr lang="en-US" altLang="ko-KR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Fig. 3</a:t>
            </a:r>
            <a:r>
              <a:rPr lang="en-US" altLang="ko-KR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Block </a:t>
            </a:r>
            <a:r>
              <a:rPr lang="en-US" altLang="ko-KR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diagram of the proposed CIS.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16770669" y="9511547"/>
            <a:ext cx="124139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Experiment results</a:t>
            </a:r>
            <a:endParaRPr lang="ko-KR" alt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6" name="그림 55"/>
          <p:cNvPicPr/>
          <p:nvPr/>
        </p:nvPicPr>
        <p:blipFill>
          <a:blip r:embed="rId7"/>
          <a:stretch>
            <a:fillRect/>
          </a:stretch>
        </p:blipFill>
        <p:spPr>
          <a:xfrm>
            <a:off x="18177967" y="10770870"/>
            <a:ext cx="9099231" cy="5070252"/>
          </a:xfrm>
          <a:prstGeom prst="rect">
            <a:avLst/>
          </a:prstGeom>
        </p:spPr>
      </p:pic>
      <p:sp>
        <p:nvSpPr>
          <p:cNvPr id="57" name="TextBox 49"/>
          <p:cNvSpPr txBox="1">
            <a:spLocks noChangeArrowheads="1"/>
          </p:cNvSpPr>
          <p:nvPr/>
        </p:nvSpPr>
        <p:spPr bwMode="auto">
          <a:xfrm>
            <a:off x="16064669" y="15984073"/>
            <a:ext cx="133258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917575" latinLnBrk="1">
              <a:spcBef>
                <a:spcPct val="20000"/>
              </a:spcBef>
              <a:buChar char="•"/>
              <a:defRPr kumimoji="1" sz="16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defTabSz="917575" latinLnBrk="1">
              <a:spcBef>
                <a:spcPct val="20000"/>
              </a:spcBef>
              <a:buChar char="–"/>
              <a:defRPr kumimoji="1" sz="14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defTabSz="917575" latinLnBrk="1">
              <a:spcBef>
                <a:spcPct val="20000"/>
              </a:spcBef>
              <a:buChar char="•"/>
              <a:defRPr kumimoji="1" sz="1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defTabSz="917575" latinLnBrk="1">
              <a:spcBef>
                <a:spcPct val="20000"/>
              </a:spcBef>
              <a:buChar char="–"/>
              <a:defRPr kumimoji="1" sz="10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defTabSz="917575" latinLnBrk="1">
              <a:spcBef>
                <a:spcPct val="20000"/>
              </a:spcBef>
              <a:buChar char="»"/>
              <a:defRPr kumimoji="1" sz="10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defTabSz="917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0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defTabSz="917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0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defTabSz="917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0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defTabSz="917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0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just">
              <a:spcBef>
                <a:spcPct val="0"/>
              </a:spcBef>
              <a:spcAft>
                <a:spcPct val="20000"/>
              </a:spcAft>
              <a:buNone/>
            </a:pPr>
            <a:r>
              <a:rPr lang="en-US" altLang="ko-KR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Fig. </a:t>
            </a:r>
            <a:r>
              <a:rPr lang="en-US" altLang="ko-KR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altLang="ko-KR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Chip image of the proposed CIS.</a:t>
            </a:r>
          </a:p>
        </p:txBody>
      </p:sp>
      <p:pic>
        <p:nvPicPr>
          <p:cNvPr id="59" name="그림 5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6064669" y="16845245"/>
            <a:ext cx="6223831" cy="4821465"/>
          </a:xfrm>
          <a:prstGeom prst="rect">
            <a:avLst/>
          </a:prstGeom>
        </p:spPr>
      </p:pic>
      <p:pic>
        <p:nvPicPr>
          <p:cNvPr id="60" name="그림 5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2807537" y="16832349"/>
            <a:ext cx="6377063" cy="4404530"/>
          </a:xfrm>
          <a:prstGeom prst="rect">
            <a:avLst/>
          </a:prstGeom>
        </p:spPr>
      </p:pic>
      <p:pic>
        <p:nvPicPr>
          <p:cNvPr id="61" name="그림 60"/>
          <p:cNvPicPr/>
          <p:nvPr/>
        </p:nvPicPr>
        <p:blipFill>
          <a:blip r:embed="rId10"/>
          <a:stretch>
            <a:fillRect/>
          </a:stretch>
        </p:blipFill>
        <p:spPr>
          <a:xfrm>
            <a:off x="16064668" y="24591093"/>
            <a:ext cx="6468391" cy="5002770"/>
          </a:xfrm>
          <a:prstGeom prst="rect">
            <a:avLst/>
          </a:prstGeom>
        </p:spPr>
      </p:pic>
      <p:pic>
        <p:nvPicPr>
          <p:cNvPr id="62" name="그림 61"/>
          <p:cNvPicPr/>
          <p:nvPr/>
        </p:nvPicPr>
        <p:blipFill>
          <a:blip r:embed="rId11"/>
          <a:stretch>
            <a:fillRect/>
          </a:stretch>
        </p:blipFill>
        <p:spPr>
          <a:xfrm>
            <a:off x="22624420" y="24591093"/>
            <a:ext cx="6560180" cy="5002770"/>
          </a:xfrm>
          <a:prstGeom prst="rect">
            <a:avLst/>
          </a:prstGeom>
        </p:spPr>
      </p:pic>
      <p:sp>
        <p:nvSpPr>
          <p:cNvPr id="63" name="TextBox 49"/>
          <p:cNvSpPr txBox="1">
            <a:spLocks noChangeArrowheads="1"/>
          </p:cNvSpPr>
          <p:nvPr/>
        </p:nvSpPr>
        <p:spPr bwMode="auto">
          <a:xfrm>
            <a:off x="1916782" y="27726024"/>
            <a:ext cx="438789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917575" latinLnBrk="1">
              <a:spcBef>
                <a:spcPct val="20000"/>
              </a:spcBef>
              <a:buChar char="•"/>
              <a:defRPr kumimoji="1" sz="16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defTabSz="917575" latinLnBrk="1">
              <a:spcBef>
                <a:spcPct val="20000"/>
              </a:spcBef>
              <a:buChar char="–"/>
              <a:defRPr kumimoji="1" sz="14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defTabSz="917575" latinLnBrk="1">
              <a:spcBef>
                <a:spcPct val="20000"/>
              </a:spcBef>
              <a:buChar char="•"/>
              <a:defRPr kumimoji="1" sz="1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defTabSz="917575" latinLnBrk="1">
              <a:spcBef>
                <a:spcPct val="20000"/>
              </a:spcBef>
              <a:buChar char="–"/>
              <a:defRPr kumimoji="1" sz="10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defTabSz="917575" latinLnBrk="1">
              <a:spcBef>
                <a:spcPct val="20000"/>
              </a:spcBef>
              <a:buChar char="»"/>
              <a:defRPr kumimoji="1" sz="10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defTabSz="917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0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defTabSz="917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0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defTabSz="917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0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defTabSz="917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0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20000"/>
              </a:spcAft>
              <a:buFontTx/>
              <a:buNone/>
            </a:pPr>
            <a:r>
              <a:rPr lang="en-US" altLang="ko-KR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(a)</a:t>
            </a:r>
          </a:p>
        </p:txBody>
      </p:sp>
      <p:sp>
        <p:nvSpPr>
          <p:cNvPr id="64" name="TextBox 49"/>
          <p:cNvSpPr txBox="1">
            <a:spLocks noChangeArrowheads="1"/>
          </p:cNvSpPr>
          <p:nvPr/>
        </p:nvSpPr>
        <p:spPr bwMode="auto">
          <a:xfrm>
            <a:off x="8660706" y="27726024"/>
            <a:ext cx="438789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917575" latinLnBrk="1">
              <a:spcBef>
                <a:spcPct val="20000"/>
              </a:spcBef>
              <a:buChar char="•"/>
              <a:defRPr kumimoji="1" sz="16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defTabSz="917575" latinLnBrk="1">
              <a:spcBef>
                <a:spcPct val="20000"/>
              </a:spcBef>
              <a:buChar char="–"/>
              <a:defRPr kumimoji="1" sz="14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defTabSz="917575" latinLnBrk="1">
              <a:spcBef>
                <a:spcPct val="20000"/>
              </a:spcBef>
              <a:buChar char="•"/>
              <a:defRPr kumimoji="1" sz="1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defTabSz="917575" latinLnBrk="1">
              <a:spcBef>
                <a:spcPct val="20000"/>
              </a:spcBef>
              <a:buChar char="–"/>
              <a:defRPr kumimoji="1" sz="10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defTabSz="917575" latinLnBrk="1">
              <a:spcBef>
                <a:spcPct val="20000"/>
              </a:spcBef>
              <a:buChar char="»"/>
              <a:defRPr kumimoji="1" sz="10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defTabSz="917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0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defTabSz="917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0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defTabSz="917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0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defTabSz="917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0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20000"/>
              </a:spcAft>
              <a:buFontTx/>
              <a:buNone/>
            </a:pPr>
            <a:r>
              <a:rPr lang="en-US" altLang="ko-KR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(b)</a:t>
            </a:r>
          </a:p>
        </p:txBody>
      </p:sp>
      <p:sp>
        <p:nvSpPr>
          <p:cNvPr id="65" name="TextBox 49"/>
          <p:cNvSpPr txBox="1">
            <a:spLocks noChangeArrowheads="1"/>
          </p:cNvSpPr>
          <p:nvPr/>
        </p:nvSpPr>
        <p:spPr bwMode="auto">
          <a:xfrm>
            <a:off x="17407541" y="21683839"/>
            <a:ext cx="438789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917575" latinLnBrk="1">
              <a:spcBef>
                <a:spcPct val="20000"/>
              </a:spcBef>
              <a:buChar char="•"/>
              <a:defRPr kumimoji="1" sz="16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defTabSz="917575" latinLnBrk="1">
              <a:spcBef>
                <a:spcPct val="20000"/>
              </a:spcBef>
              <a:buChar char="–"/>
              <a:defRPr kumimoji="1" sz="14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defTabSz="917575" latinLnBrk="1">
              <a:spcBef>
                <a:spcPct val="20000"/>
              </a:spcBef>
              <a:buChar char="•"/>
              <a:defRPr kumimoji="1" sz="1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defTabSz="917575" latinLnBrk="1">
              <a:spcBef>
                <a:spcPct val="20000"/>
              </a:spcBef>
              <a:buChar char="–"/>
              <a:defRPr kumimoji="1" sz="10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defTabSz="917575" latinLnBrk="1">
              <a:spcBef>
                <a:spcPct val="20000"/>
              </a:spcBef>
              <a:buChar char="»"/>
              <a:defRPr kumimoji="1" sz="10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defTabSz="917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0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defTabSz="917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0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defTabSz="917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0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defTabSz="917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0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20000"/>
              </a:spcAft>
              <a:buFontTx/>
              <a:buNone/>
            </a:pPr>
            <a:r>
              <a:rPr lang="en-US" altLang="ko-KR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(a)</a:t>
            </a:r>
          </a:p>
        </p:txBody>
      </p:sp>
      <p:sp>
        <p:nvSpPr>
          <p:cNvPr id="66" name="TextBox 49"/>
          <p:cNvSpPr txBox="1">
            <a:spLocks noChangeArrowheads="1"/>
          </p:cNvSpPr>
          <p:nvPr/>
        </p:nvSpPr>
        <p:spPr bwMode="auto">
          <a:xfrm>
            <a:off x="24151465" y="21683839"/>
            <a:ext cx="438789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917575" latinLnBrk="1">
              <a:spcBef>
                <a:spcPct val="20000"/>
              </a:spcBef>
              <a:buChar char="•"/>
              <a:defRPr kumimoji="1" sz="16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defTabSz="917575" latinLnBrk="1">
              <a:spcBef>
                <a:spcPct val="20000"/>
              </a:spcBef>
              <a:buChar char="–"/>
              <a:defRPr kumimoji="1" sz="14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defTabSz="917575" latinLnBrk="1">
              <a:spcBef>
                <a:spcPct val="20000"/>
              </a:spcBef>
              <a:buChar char="•"/>
              <a:defRPr kumimoji="1" sz="1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defTabSz="917575" latinLnBrk="1">
              <a:spcBef>
                <a:spcPct val="20000"/>
              </a:spcBef>
              <a:buChar char="–"/>
              <a:defRPr kumimoji="1" sz="10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defTabSz="917575" latinLnBrk="1">
              <a:spcBef>
                <a:spcPct val="20000"/>
              </a:spcBef>
              <a:buChar char="»"/>
              <a:defRPr kumimoji="1" sz="10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defTabSz="917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0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defTabSz="917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0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defTabSz="917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0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defTabSz="917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0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20000"/>
              </a:spcAft>
              <a:buFontTx/>
              <a:buNone/>
            </a:pPr>
            <a:r>
              <a:rPr lang="en-US" altLang="ko-KR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(b)</a:t>
            </a:r>
          </a:p>
        </p:txBody>
      </p:sp>
      <p:sp>
        <p:nvSpPr>
          <p:cNvPr id="67" name="TextBox 49"/>
          <p:cNvSpPr txBox="1">
            <a:spLocks noChangeArrowheads="1"/>
          </p:cNvSpPr>
          <p:nvPr/>
        </p:nvSpPr>
        <p:spPr bwMode="auto">
          <a:xfrm>
            <a:off x="16064668" y="22442736"/>
            <a:ext cx="13325825" cy="1865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917575" latinLnBrk="1">
              <a:spcBef>
                <a:spcPct val="20000"/>
              </a:spcBef>
              <a:buChar char="•"/>
              <a:defRPr kumimoji="1" sz="16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defTabSz="917575" latinLnBrk="1">
              <a:spcBef>
                <a:spcPct val="20000"/>
              </a:spcBef>
              <a:buChar char="–"/>
              <a:defRPr kumimoji="1" sz="14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defTabSz="917575" latinLnBrk="1">
              <a:spcBef>
                <a:spcPct val="20000"/>
              </a:spcBef>
              <a:buChar char="•"/>
              <a:defRPr kumimoji="1" sz="1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defTabSz="917575" latinLnBrk="1">
              <a:spcBef>
                <a:spcPct val="20000"/>
              </a:spcBef>
              <a:buChar char="–"/>
              <a:defRPr kumimoji="1" sz="10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defTabSz="917575" latinLnBrk="1">
              <a:spcBef>
                <a:spcPct val="20000"/>
              </a:spcBef>
              <a:buChar char="»"/>
              <a:defRPr kumimoji="1" sz="10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defTabSz="917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0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defTabSz="917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0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defTabSz="917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0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defTabSz="917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0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just">
              <a:spcBef>
                <a:spcPct val="0"/>
              </a:spcBef>
              <a:spcAft>
                <a:spcPct val="20000"/>
              </a:spcAft>
              <a:buNone/>
            </a:pPr>
            <a:r>
              <a:rPr lang="en-US" altLang="ko-KR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Fig. </a:t>
            </a:r>
            <a:r>
              <a:rPr lang="en-US" altLang="ko-KR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en-US" altLang="ko-KR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(a) Experiment results of the proposed CIS depending on the V</a:t>
            </a:r>
            <a:r>
              <a:rPr lang="en-US" altLang="ko-KR" sz="36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</a:t>
            </a:r>
            <a:r>
              <a:rPr lang="en-US" altLang="ko-KR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(b) </a:t>
            </a:r>
            <a:r>
              <a:rPr lang="en-US" altLang="ko-KR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difference of the sensitivity </a:t>
            </a:r>
            <a:r>
              <a:rPr lang="en-US" altLang="ko-KR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depending on the V</a:t>
            </a:r>
            <a:r>
              <a:rPr lang="en-US" altLang="ko-KR" sz="36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</a:t>
            </a:r>
            <a:r>
              <a:rPr lang="en-US" altLang="ko-KR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low</a:t>
            </a:r>
          </a:p>
          <a:p>
            <a:pPr algn="just">
              <a:spcBef>
                <a:spcPct val="0"/>
              </a:spcBef>
              <a:spcAft>
                <a:spcPct val="20000"/>
              </a:spcAft>
              <a:buNone/>
            </a:pPr>
            <a:r>
              <a:rPr lang="en-US" altLang="ko-KR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ko-KR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ight condition.</a:t>
            </a:r>
            <a:endParaRPr lang="en-US" altLang="ko-KR" sz="3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" name="TextBox 49"/>
          <p:cNvSpPr txBox="1">
            <a:spLocks noChangeArrowheads="1"/>
          </p:cNvSpPr>
          <p:nvPr/>
        </p:nvSpPr>
        <p:spPr bwMode="auto">
          <a:xfrm>
            <a:off x="17407541" y="29729523"/>
            <a:ext cx="438789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917575" latinLnBrk="1">
              <a:spcBef>
                <a:spcPct val="20000"/>
              </a:spcBef>
              <a:buChar char="•"/>
              <a:defRPr kumimoji="1" sz="16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defTabSz="917575" latinLnBrk="1">
              <a:spcBef>
                <a:spcPct val="20000"/>
              </a:spcBef>
              <a:buChar char="–"/>
              <a:defRPr kumimoji="1" sz="14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defTabSz="917575" latinLnBrk="1">
              <a:spcBef>
                <a:spcPct val="20000"/>
              </a:spcBef>
              <a:buChar char="•"/>
              <a:defRPr kumimoji="1" sz="1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defTabSz="917575" latinLnBrk="1">
              <a:spcBef>
                <a:spcPct val="20000"/>
              </a:spcBef>
              <a:buChar char="–"/>
              <a:defRPr kumimoji="1" sz="10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defTabSz="917575" latinLnBrk="1">
              <a:spcBef>
                <a:spcPct val="20000"/>
              </a:spcBef>
              <a:buChar char="»"/>
              <a:defRPr kumimoji="1" sz="10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defTabSz="917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0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defTabSz="917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0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defTabSz="917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0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defTabSz="917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0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20000"/>
              </a:spcAft>
              <a:buFontTx/>
              <a:buNone/>
            </a:pPr>
            <a:r>
              <a:rPr lang="en-US" altLang="ko-KR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(a)</a:t>
            </a:r>
          </a:p>
        </p:txBody>
      </p:sp>
      <p:sp>
        <p:nvSpPr>
          <p:cNvPr id="69" name="TextBox 49"/>
          <p:cNvSpPr txBox="1">
            <a:spLocks noChangeArrowheads="1"/>
          </p:cNvSpPr>
          <p:nvPr/>
        </p:nvSpPr>
        <p:spPr bwMode="auto">
          <a:xfrm>
            <a:off x="24151465" y="29729523"/>
            <a:ext cx="438789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917575" latinLnBrk="1">
              <a:spcBef>
                <a:spcPct val="20000"/>
              </a:spcBef>
              <a:buChar char="•"/>
              <a:defRPr kumimoji="1" sz="16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defTabSz="917575" latinLnBrk="1">
              <a:spcBef>
                <a:spcPct val="20000"/>
              </a:spcBef>
              <a:buChar char="–"/>
              <a:defRPr kumimoji="1" sz="14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defTabSz="917575" latinLnBrk="1">
              <a:spcBef>
                <a:spcPct val="20000"/>
              </a:spcBef>
              <a:buChar char="•"/>
              <a:defRPr kumimoji="1" sz="1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defTabSz="917575" latinLnBrk="1">
              <a:spcBef>
                <a:spcPct val="20000"/>
              </a:spcBef>
              <a:buChar char="–"/>
              <a:defRPr kumimoji="1" sz="10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defTabSz="917575" latinLnBrk="1">
              <a:spcBef>
                <a:spcPct val="20000"/>
              </a:spcBef>
              <a:buChar char="»"/>
              <a:defRPr kumimoji="1" sz="10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defTabSz="917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0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defTabSz="917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0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defTabSz="917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0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defTabSz="917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0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20000"/>
              </a:spcAft>
              <a:buFontTx/>
              <a:buNone/>
            </a:pPr>
            <a:r>
              <a:rPr lang="en-US" altLang="ko-KR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(b)</a:t>
            </a:r>
          </a:p>
        </p:txBody>
      </p:sp>
      <p:sp>
        <p:nvSpPr>
          <p:cNvPr id="70" name="TextBox 49"/>
          <p:cNvSpPr txBox="1">
            <a:spLocks noChangeArrowheads="1"/>
          </p:cNvSpPr>
          <p:nvPr/>
        </p:nvSpPr>
        <p:spPr bwMode="auto">
          <a:xfrm>
            <a:off x="16064668" y="30641449"/>
            <a:ext cx="133258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917575" latinLnBrk="1">
              <a:spcBef>
                <a:spcPct val="20000"/>
              </a:spcBef>
              <a:buChar char="•"/>
              <a:defRPr kumimoji="1" sz="16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defTabSz="917575" latinLnBrk="1">
              <a:spcBef>
                <a:spcPct val="20000"/>
              </a:spcBef>
              <a:buChar char="–"/>
              <a:defRPr kumimoji="1" sz="14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defTabSz="917575" latinLnBrk="1">
              <a:spcBef>
                <a:spcPct val="20000"/>
              </a:spcBef>
              <a:buChar char="•"/>
              <a:defRPr kumimoji="1" sz="1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defTabSz="917575" latinLnBrk="1">
              <a:spcBef>
                <a:spcPct val="20000"/>
              </a:spcBef>
              <a:buChar char="–"/>
              <a:defRPr kumimoji="1" sz="10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defTabSz="917575" latinLnBrk="1">
              <a:spcBef>
                <a:spcPct val="20000"/>
              </a:spcBef>
              <a:buChar char="»"/>
              <a:defRPr kumimoji="1" sz="10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defTabSz="917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0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defTabSz="917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0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defTabSz="917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0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defTabSz="917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0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just">
              <a:spcBef>
                <a:spcPct val="0"/>
              </a:spcBef>
              <a:spcAft>
                <a:spcPct val="20000"/>
              </a:spcAft>
              <a:buNone/>
            </a:pPr>
            <a:r>
              <a:rPr lang="en-US" altLang="ko-KR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Fig. 6</a:t>
            </a:r>
            <a:r>
              <a:rPr lang="en-US" altLang="ko-KR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Image </a:t>
            </a:r>
            <a:r>
              <a:rPr lang="en-US" altLang="ko-KR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 proposed CIS when V</a:t>
            </a:r>
            <a:r>
              <a:rPr lang="en-US" altLang="ko-KR" sz="36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</a:t>
            </a:r>
            <a:r>
              <a:rPr lang="en-US" altLang="ko-KR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(a) 2.3 V, and (b) 0.45 V.</a:t>
            </a:r>
          </a:p>
        </p:txBody>
      </p:sp>
      <p:sp>
        <p:nvSpPr>
          <p:cNvPr id="71" name="한쪽 모서리가 잘린 사각형 70"/>
          <p:cNvSpPr/>
          <p:nvPr/>
        </p:nvSpPr>
        <p:spPr>
          <a:xfrm flipH="1">
            <a:off x="15814383" y="32567888"/>
            <a:ext cx="13826400" cy="7818112"/>
          </a:xfrm>
          <a:prstGeom prst="snip1Rect">
            <a:avLst>
              <a:gd name="adj" fmla="val 9346"/>
            </a:avLst>
          </a:prstGeom>
          <a:noFill/>
          <a:ln w="69850">
            <a:solidFill>
              <a:srgbClr val="1B43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88"/>
          </a:p>
        </p:txBody>
      </p:sp>
      <p:sp>
        <p:nvSpPr>
          <p:cNvPr id="72" name="직각 삼각형 71"/>
          <p:cNvSpPr>
            <a:spLocks noChangeAspect="1"/>
          </p:cNvSpPr>
          <p:nvPr/>
        </p:nvSpPr>
        <p:spPr>
          <a:xfrm rot="16200000">
            <a:off x="15769856" y="32532460"/>
            <a:ext cx="792141" cy="792141"/>
          </a:xfrm>
          <a:prstGeom prst="rtTriangle">
            <a:avLst/>
          </a:prstGeom>
          <a:solidFill>
            <a:srgbClr val="1B43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88"/>
          </a:p>
        </p:txBody>
      </p:sp>
      <p:sp>
        <p:nvSpPr>
          <p:cNvPr id="73" name="TextBox 72"/>
          <p:cNvSpPr txBox="1"/>
          <p:nvPr/>
        </p:nvSpPr>
        <p:spPr>
          <a:xfrm>
            <a:off x="16770669" y="32485058"/>
            <a:ext cx="124139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Conclusions</a:t>
            </a:r>
            <a:endParaRPr lang="ko-KR" alt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6064668" y="33841299"/>
            <a:ext cx="1357101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ko-KR" sz="3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altLang="ko-KR" sz="36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altLang="ko-KR" sz="3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proposed CIS has an advantage to selectively use between the output of high-sensitivity photodiode and low-sensitivity photodiode depending on the illumination condition with controlling V</a:t>
            </a:r>
            <a:r>
              <a:rPr lang="en-US" altLang="ko-KR" sz="3600" b="1" baseline="-250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</a:t>
            </a:r>
            <a:r>
              <a:rPr lang="en-US" altLang="ko-KR" sz="3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16064668" y="36750798"/>
            <a:ext cx="135710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ko-KR" sz="3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The proposed CIS has a higher processing speed without complex digital signal processing (DSP) circuit.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16064668" y="38569005"/>
            <a:ext cx="135710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ko-KR" sz="3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It is confirmed that dynamic range of the proposed CIS is extended compared to the conventional CIS. </a:t>
            </a:r>
          </a:p>
        </p:txBody>
      </p:sp>
    </p:spTree>
    <p:extLst>
      <p:ext uri="{BB962C8B-B14F-4D97-AF65-F5344CB8AC3E}">
        <p14:creationId xmlns:p14="http://schemas.microsoft.com/office/powerpoint/2010/main" val="61277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601</TotalTime>
  <Words>370</Words>
  <Application>Microsoft Office PowerPoint</Application>
  <PresentationFormat>사용자 지정</PresentationFormat>
  <Paragraphs>30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8" baseType="lpstr">
      <vt:lpstr>굴림</vt:lpstr>
      <vt:lpstr>맑은 고딕</vt:lpstr>
      <vt:lpstr>Arial</vt:lpstr>
      <vt:lpstr>Calibri</vt:lpstr>
      <vt:lpstr>Calibri Light</vt:lpstr>
      <vt:lpstr>Times New Roman</vt:lpstr>
      <vt:lpstr>Office 테마</vt:lpstr>
      <vt:lpstr>PowerPoint 프레젠테이션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Registered User</dc:creator>
  <cp:lastModifiedBy>Kim Sang-Hwan</cp:lastModifiedBy>
  <cp:revision>23</cp:revision>
  <dcterms:created xsi:type="dcterms:W3CDTF">2018-03-08T06:02:33Z</dcterms:created>
  <dcterms:modified xsi:type="dcterms:W3CDTF">2018-05-04T05:08:00Z</dcterms:modified>
</cp:coreProperties>
</file>